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1" r:id="rId5"/>
    <p:sldId id="265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68" r:id="rId19"/>
  </p:sldIdLst>
  <p:sldSz cx="12192000" cy="6858000"/>
  <p:notesSz cx="6858000" cy="9144000"/>
  <p:embeddedFontLst>
    <p:embeddedFont>
      <p:font typeface="Basic" panose="020B0604020202020204" charset="-18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iz7EJzgPKgk0CS3pvxrvx9pG3s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754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l-PL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58800e935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3558800e935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58800e935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3558800e935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14" name="Google Shape;2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5200"/>
              <a:buFont typeface="Basic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2000"/>
              <a:buNone/>
              <a:defRPr sz="20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dt" idx="10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ft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sldNum" idx="12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 rot="5400000">
            <a:off x="7350315" y="2106105"/>
            <a:ext cx="537807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1"/>
          </p:nvPr>
        </p:nvSpPr>
        <p:spPr>
          <a:xfrm rot="5400000">
            <a:off x="2016315" y="-446595"/>
            <a:ext cx="537807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dt" idx="10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ftr" idx="11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ldNum" idx="12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1"/>
          </p:nvPr>
        </p:nvSpPr>
        <p:spPr>
          <a:xfrm>
            <a:off x="838200" y="2195847"/>
            <a:ext cx="5181600" cy="3981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2"/>
          </p:nvPr>
        </p:nvSpPr>
        <p:spPr>
          <a:xfrm>
            <a:off x="6172200" y="2195847"/>
            <a:ext cx="5181600" cy="3981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dt" idx="10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ftr" idx="11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dt" idx="10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ftr" idx="11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ldNum" idx="12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5200"/>
              <a:buFont typeface="Basic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2000"/>
              <a:buNone/>
              <a:defRPr sz="2000">
                <a:solidFill>
                  <a:srgbClr val="C25B5B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dt" idx="10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ftr" idx="11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2000"/>
              <a:buNone/>
              <a:defRPr sz="2000" b="0" i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2"/>
          </p:nvPr>
        </p:nvSpPr>
        <p:spPr>
          <a:xfrm>
            <a:off x="839788" y="2910625"/>
            <a:ext cx="5157787" cy="3100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3"/>
          </p:nvPr>
        </p:nvSpPr>
        <p:spPr>
          <a:xfrm>
            <a:off x="6172200" y="2149131"/>
            <a:ext cx="5183188" cy="693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2000"/>
              <a:buNone/>
              <a:defRPr sz="2000" b="0" i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4"/>
          </p:nvPr>
        </p:nvSpPr>
        <p:spPr>
          <a:xfrm>
            <a:off x="6172200" y="2910625"/>
            <a:ext cx="5183188" cy="3100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dt" idx="10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ftr" idx="11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ldNum" idx="12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4400"/>
              <a:buFont typeface="Basic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body" idx="1"/>
          </p:nvPr>
        </p:nvSpPr>
        <p:spPr>
          <a:xfrm>
            <a:off x="5183188" y="731521"/>
            <a:ext cx="6172200" cy="5129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400"/>
              <a:buChar char="•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2"/>
          </p:nvPr>
        </p:nvSpPr>
        <p:spPr>
          <a:xfrm>
            <a:off x="839788" y="3429000"/>
            <a:ext cx="3932237" cy="2439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4400"/>
              <a:buFont typeface="Basic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>
            <a:spLocks noGrp="1"/>
          </p:cNvSpPr>
          <p:nvPr>
            <p:ph type="pic" idx="2"/>
          </p:nvPr>
        </p:nvSpPr>
        <p:spPr>
          <a:xfrm>
            <a:off x="5183188" y="687257"/>
            <a:ext cx="6172200" cy="5173794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839788" y="3429000"/>
            <a:ext cx="3932237" cy="243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dt" idx="10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ftr" idx="11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 rot="5400000">
            <a:off x="4185111" y="-1157503"/>
            <a:ext cx="382177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dt" idx="10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ftr" idx="11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ldNum" idx="12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rgbClr val="F7F5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1" name="Google Shape;11;p10"/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12" name="Google Shape;12;p10"/>
            <p:cNvCxnSpPr/>
            <p:nvPr/>
          </p:nvCxnSpPr>
          <p:spPr>
            <a:xfrm>
              <a:off x="1667" y="6276706"/>
              <a:ext cx="12189811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13;p10"/>
            <p:cNvCxnSpPr/>
            <p:nvPr/>
          </p:nvCxnSpPr>
          <p:spPr>
            <a:xfrm>
              <a:off x="572" y="58087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14;p10"/>
            <p:cNvCxnSpPr/>
            <p:nvPr/>
          </p:nvCxnSpPr>
          <p:spPr>
            <a:xfrm rot="-5400000">
              <a:off x="8134324" y="3428956"/>
              <a:ext cx="6857912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5;p10"/>
            <p:cNvCxnSpPr/>
            <p:nvPr/>
          </p:nvCxnSpPr>
          <p:spPr>
            <a:xfrm rot="-5400000">
              <a:off x="-2794261" y="3428956"/>
              <a:ext cx="6857912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" name="Google Shape;16;p10"/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/>
              <a:ahLst/>
              <a:cxnLst/>
              <a:rect l="l" t="t" r="r" b="b"/>
              <a:pathLst>
                <a:path w="2679858" h="434911" extrusionOk="0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" name="Google Shape;17;p10"/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/>
              <a:ahLst/>
              <a:cxnLst/>
              <a:rect l="l" t="t" r="r" b="b"/>
              <a:pathLst>
                <a:path w="2679858" h="434911" extrusionOk="0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4400"/>
              <a:buFont typeface="Basic"/>
              <a:buNone/>
              <a:defRPr sz="4400" b="0" i="0" u="none" strike="noStrike" cap="none">
                <a:solidFill>
                  <a:srgbClr val="C25B5B"/>
                </a:solidFill>
                <a:latin typeface="Basic"/>
                <a:ea typeface="Basic"/>
                <a:cs typeface="Basic"/>
                <a:sym typeface="Bas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C25B5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048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048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25B5B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dt" idx="10"/>
          </p:nvPr>
        </p:nvSpPr>
        <p:spPr>
          <a:xfrm>
            <a:off x="838200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ftr" idx="11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C25B5B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/>
          <p:nvPr/>
        </p:nvSpPr>
        <p:spPr>
          <a:xfrm>
            <a:off x="-1667" y="4738"/>
            <a:ext cx="12192000" cy="6857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rgbClr val="F7F5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93" name="Google Shape;93;p1"/>
          <p:cNvGrpSpPr/>
          <p:nvPr/>
        </p:nvGrpSpPr>
        <p:grpSpPr>
          <a:xfrm>
            <a:off x="572" y="0"/>
            <a:ext cx="12192000" cy="6857912"/>
            <a:chOff x="572" y="0"/>
            <a:chExt cx="12192000" cy="6857912"/>
          </a:xfrm>
        </p:grpSpPr>
        <p:cxnSp>
          <p:nvCxnSpPr>
            <p:cNvPr id="94" name="Google Shape;94;p1"/>
            <p:cNvCxnSpPr/>
            <p:nvPr/>
          </p:nvCxnSpPr>
          <p:spPr>
            <a:xfrm rot="10800000">
              <a:off x="6091410" y="574154"/>
              <a:ext cx="4590" cy="5693884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95" name="Google Shape;95;p1"/>
            <p:cNvGrpSpPr/>
            <p:nvPr/>
          </p:nvGrpSpPr>
          <p:grpSpPr>
            <a:xfrm>
              <a:off x="572" y="0"/>
              <a:ext cx="12192000" cy="6857912"/>
              <a:chOff x="572" y="0"/>
              <a:chExt cx="12192000" cy="6857912"/>
            </a:xfrm>
          </p:grpSpPr>
          <p:cxnSp>
            <p:nvCxnSpPr>
              <p:cNvPr id="96" name="Google Shape;96;p1"/>
              <p:cNvCxnSpPr/>
              <p:nvPr/>
            </p:nvCxnSpPr>
            <p:spPr>
              <a:xfrm>
                <a:off x="1667" y="6276706"/>
                <a:ext cx="12189811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7" name="Google Shape;97;p1"/>
              <p:cNvCxnSpPr/>
              <p:nvPr/>
            </p:nvCxnSpPr>
            <p:spPr>
              <a:xfrm>
                <a:off x="572" y="580876"/>
                <a:ext cx="121920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" name="Google Shape;98;p1"/>
              <p:cNvCxnSpPr/>
              <p:nvPr/>
            </p:nvCxnSpPr>
            <p:spPr>
              <a:xfrm rot="-5400000">
                <a:off x="8134324" y="3428956"/>
                <a:ext cx="685791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" name="Google Shape;99;p1"/>
              <p:cNvCxnSpPr/>
              <p:nvPr/>
            </p:nvCxnSpPr>
            <p:spPr>
              <a:xfrm rot="-5400000">
                <a:off x="-2794261" y="3428956"/>
                <a:ext cx="685791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00" name="Google Shape;100;p1"/>
          <p:cNvSpPr txBox="1">
            <a:spLocks noGrp="1"/>
          </p:cNvSpPr>
          <p:nvPr>
            <p:ph type="ctrTitle"/>
          </p:nvPr>
        </p:nvSpPr>
        <p:spPr>
          <a:xfrm>
            <a:off x="1023353" y="1174287"/>
            <a:ext cx="4668835" cy="2959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ct val="95661"/>
              <a:buFont typeface="Basic"/>
              <a:buNone/>
            </a:pPr>
            <a:r>
              <a:rPr lang="pl-PL" sz="5122"/>
              <a:t>Modelowanie ruchu pieszych podczas ewakuacji</a:t>
            </a:r>
            <a:br>
              <a:rPr lang="pl-PL" sz="3300"/>
            </a:br>
            <a:br>
              <a:rPr lang="pl-PL" sz="3300"/>
            </a:br>
            <a:endParaRPr sz="3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1" name="Google Shape;101;p1"/>
          <p:cNvSpPr txBox="1">
            <a:spLocks noGrp="1"/>
          </p:cNvSpPr>
          <p:nvPr>
            <p:ph type="subTitle" idx="1"/>
          </p:nvPr>
        </p:nvSpPr>
        <p:spPr>
          <a:xfrm>
            <a:off x="946151" y="3905251"/>
            <a:ext cx="4668835" cy="1733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2000"/>
              <a:buNone/>
            </a:pPr>
            <a:r>
              <a:rPr lang="pl-PL" dirty="0"/>
              <a:t>Wyniki końcowe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2000"/>
              <a:buNone/>
            </a:pPr>
            <a:endParaRPr dirty="0"/>
          </a:p>
        </p:txBody>
      </p:sp>
      <p:pic>
        <p:nvPicPr>
          <p:cNvPr id="102" name="Google Shape;102;p1" descr="3 Categories of Evacuation: Understanding Different Emergency Protocols"/>
          <p:cNvPicPr preferRelativeResize="0"/>
          <p:nvPr/>
        </p:nvPicPr>
        <p:blipFill rotWithShape="1">
          <a:blip r:embed="rId3">
            <a:alphaModFix amt="50000"/>
          </a:blip>
          <a:srcRect l="37123" t="6564" r="14638" b="12690"/>
          <a:stretch/>
        </p:blipFill>
        <p:spPr>
          <a:xfrm>
            <a:off x="6096571" y="587599"/>
            <a:ext cx="5465039" cy="5671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or1_w4">
            <a:hlinkClick r:id="" action="ppaction://media"/>
            <a:extLst>
              <a:ext uri="{FF2B5EF4-FFF2-40B4-BE49-F238E27FC236}">
                <a16:creationId xmlns:a16="http://schemas.microsoft.com/office/drawing/2014/main" id="{6D131B68-4315-B490-3B59-580020CE62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0357" y="1143000"/>
            <a:ext cx="8911286" cy="5042142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33F6673B-B962-3F53-B9B7-B9EC287E3A84}"/>
              </a:ext>
            </a:extLst>
          </p:cNvPr>
          <p:cNvSpPr txBox="1"/>
          <p:nvPr/>
        </p:nvSpPr>
        <p:spPr>
          <a:xfrm>
            <a:off x="4817533" y="672858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C25B5B"/>
                </a:solidFill>
              </a:rPr>
              <a:t>Ilość drzwi: 1, szerokość: 4</a:t>
            </a:r>
          </a:p>
          <a:p>
            <a:endParaRPr lang="pl-PL" sz="1600" dirty="0">
              <a:solidFill>
                <a:srgbClr val="C25B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0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33F6673B-B962-3F53-B9B7-B9EC287E3A84}"/>
              </a:ext>
            </a:extLst>
          </p:cNvPr>
          <p:cNvSpPr txBox="1"/>
          <p:nvPr/>
        </p:nvSpPr>
        <p:spPr>
          <a:xfrm>
            <a:off x="4817533" y="672858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C25B5B"/>
                </a:solidFill>
              </a:rPr>
              <a:t>Ilość drzwi: 2, szerokość: 4</a:t>
            </a:r>
          </a:p>
          <a:p>
            <a:endParaRPr lang="pl-PL" sz="1600" dirty="0">
              <a:solidFill>
                <a:srgbClr val="C25B5B"/>
              </a:solidFill>
            </a:endParaRPr>
          </a:p>
        </p:txBody>
      </p:sp>
      <p:pic>
        <p:nvPicPr>
          <p:cNvPr id="5" name="doors2_w4">
            <a:hlinkClick r:id="" action="ppaction://media"/>
            <a:extLst>
              <a:ext uri="{FF2B5EF4-FFF2-40B4-BE49-F238E27FC236}">
                <a16:creationId xmlns:a16="http://schemas.microsoft.com/office/drawing/2014/main" id="{3C965E4A-1142-4311-2130-F14521AEF9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1518" y="1117600"/>
            <a:ext cx="9008964" cy="506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6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A05AC-15BF-58CB-C3BC-4F9FB1A03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BCFC391-31E1-A303-2928-0C3A3CD4D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600" dirty="0"/>
              <a:t>Jak wpływa szerokość drzwi na czas ewakuacji?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717601C-1C00-553D-936C-AD2C7D925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6" y="2294937"/>
            <a:ext cx="4939144" cy="391193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0FB287F6-AC27-1508-7FC2-100D2ADD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990" y="2294938"/>
            <a:ext cx="4939144" cy="3911939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28CFD8D4-E0E2-BA92-CC02-C12C3BF87859}"/>
              </a:ext>
            </a:extLst>
          </p:cNvPr>
          <p:cNvSpPr txBox="1"/>
          <p:nvPr/>
        </p:nvSpPr>
        <p:spPr>
          <a:xfrm>
            <a:off x="5105400" y="1881524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C25B5B"/>
                </a:solidFill>
              </a:rPr>
              <a:t>Map_type</a:t>
            </a:r>
            <a:r>
              <a:rPr lang="pl-PL" sz="1600" dirty="0">
                <a:solidFill>
                  <a:srgbClr val="C25B5B"/>
                </a:solidFill>
              </a:rPr>
              <a:t>: </a:t>
            </a:r>
            <a:r>
              <a:rPr lang="pl-PL" sz="1600" dirty="0" err="1">
                <a:solidFill>
                  <a:srgbClr val="C25B5B"/>
                </a:solidFill>
              </a:rPr>
              <a:t>empty</a:t>
            </a:r>
            <a:endParaRPr lang="pl-PL" sz="1600" dirty="0">
              <a:solidFill>
                <a:srgbClr val="C25B5B"/>
              </a:solidFill>
            </a:endParaRPr>
          </a:p>
          <a:p>
            <a:endParaRPr lang="pl-PL" sz="1600" dirty="0">
              <a:solidFill>
                <a:srgbClr val="C25B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489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60B6636-6849-1903-01CB-361E04077B02}"/>
              </a:ext>
            </a:extLst>
          </p:cNvPr>
          <p:cNvSpPr txBox="1"/>
          <p:nvPr/>
        </p:nvSpPr>
        <p:spPr>
          <a:xfrm>
            <a:off x="4817533" y="672858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C25B5B"/>
                </a:solidFill>
              </a:rPr>
              <a:t>Ilość drzwi: 1, szerokość: 2</a:t>
            </a:r>
          </a:p>
          <a:p>
            <a:endParaRPr lang="pl-PL" sz="1600" dirty="0">
              <a:solidFill>
                <a:srgbClr val="C25B5B"/>
              </a:solidFill>
            </a:endParaRPr>
          </a:p>
        </p:txBody>
      </p:sp>
      <p:pic>
        <p:nvPicPr>
          <p:cNvPr id="3" name="empty_mixed_door1_w2">
            <a:hlinkClick r:id="" action="ppaction://media"/>
            <a:extLst>
              <a:ext uri="{FF2B5EF4-FFF2-40B4-BE49-F238E27FC236}">
                <a16:creationId xmlns:a16="http://schemas.microsoft.com/office/drawing/2014/main" id="{B973C8B1-F45E-D892-ED17-B47831687F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9044" y="1126067"/>
            <a:ext cx="8993911" cy="505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9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D7DD0886-412A-B22D-8C66-FD4F6600E30B}"/>
              </a:ext>
            </a:extLst>
          </p:cNvPr>
          <p:cNvSpPr txBox="1"/>
          <p:nvPr/>
        </p:nvSpPr>
        <p:spPr>
          <a:xfrm>
            <a:off x="4817533" y="672858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C25B5B"/>
                </a:solidFill>
              </a:rPr>
              <a:t>Ilość drzwi: 2, szerokość: 2</a:t>
            </a:r>
          </a:p>
          <a:p>
            <a:endParaRPr lang="pl-PL" sz="1600" dirty="0">
              <a:solidFill>
                <a:srgbClr val="C25B5B"/>
              </a:solidFill>
            </a:endParaRPr>
          </a:p>
        </p:txBody>
      </p:sp>
      <p:pic>
        <p:nvPicPr>
          <p:cNvPr id="4" name="empty_mixed_doors2_w2">
            <a:hlinkClick r:id="" action="ppaction://media"/>
            <a:extLst>
              <a:ext uri="{FF2B5EF4-FFF2-40B4-BE49-F238E27FC236}">
                <a16:creationId xmlns:a16="http://schemas.microsoft.com/office/drawing/2014/main" id="{9B19437D-E768-39AE-5FE9-2B16D3A7CE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1262" y="1086112"/>
            <a:ext cx="8929476" cy="502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0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C7313-FF6E-5711-1132-8706C14AA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9C138A-5602-D95D-8161-BB78B0D7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600" dirty="0"/>
              <a:t>Jak wpływa szerokość drzwi na czas ewakuacji?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6654233-0DF9-B029-0F97-80FBE7A9C732}"/>
              </a:ext>
            </a:extLst>
          </p:cNvPr>
          <p:cNvSpPr txBox="1"/>
          <p:nvPr/>
        </p:nvSpPr>
        <p:spPr>
          <a:xfrm>
            <a:off x="5105399" y="1881524"/>
            <a:ext cx="2252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C25B5B"/>
                </a:solidFill>
              </a:rPr>
              <a:t>Map_type</a:t>
            </a:r>
            <a:r>
              <a:rPr lang="pl-PL" sz="1600" dirty="0">
                <a:solidFill>
                  <a:srgbClr val="C25B5B"/>
                </a:solidFill>
              </a:rPr>
              <a:t>: </a:t>
            </a:r>
            <a:r>
              <a:rPr lang="pl-PL" sz="1600" dirty="0" err="1">
                <a:solidFill>
                  <a:srgbClr val="C25B5B"/>
                </a:solidFill>
              </a:rPr>
              <a:t>two_blocks</a:t>
            </a:r>
            <a:endParaRPr lang="pl-PL" sz="1600" dirty="0">
              <a:solidFill>
                <a:srgbClr val="C25B5B"/>
              </a:solidFill>
            </a:endParaRPr>
          </a:p>
          <a:p>
            <a:endParaRPr lang="pl-PL" sz="1600" dirty="0">
              <a:solidFill>
                <a:srgbClr val="C25B5B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46D5B2B-4C3A-0111-AA63-B12A8020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6" y="2294938"/>
            <a:ext cx="4939144" cy="3911939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9A36E3DB-9BA5-8348-B445-3CE4304AB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990" y="2294937"/>
            <a:ext cx="4939144" cy="39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66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wo_blocks_mixed_door1_w4">
            <a:hlinkClick r:id="" action="ppaction://media"/>
            <a:extLst>
              <a:ext uri="{FF2B5EF4-FFF2-40B4-BE49-F238E27FC236}">
                <a16:creationId xmlns:a16="http://schemas.microsoft.com/office/drawing/2014/main" id="{82E8195D-975D-AF06-BED7-635FEB83D5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4739" y="1227349"/>
            <a:ext cx="8813854" cy="4957793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E52814C8-93D5-630B-96E1-9F1F5A15A483}"/>
              </a:ext>
            </a:extLst>
          </p:cNvPr>
          <p:cNvSpPr txBox="1"/>
          <p:nvPr/>
        </p:nvSpPr>
        <p:spPr>
          <a:xfrm>
            <a:off x="4817533" y="672858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C25B5B"/>
                </a:solidFill>
              </a:rPr>
              <a:t>Ilość drzwi: 1, szerokość: 4</a:t>
            </a:r>
          </a:p>
          <a:p>
            <a:endParaRPr lang="pl-PL" sz="1600" dirty="0">
              <a:solidFill>
                <a:srgbClr val="C25B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06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04D8331E-A422-B26F-B77F-1B313F2C66CA}"/>
              </a:ext>
            </a:extLst>
          </p:cNvPr>
          <p:cNvSpPr txBox="1"/>
          <p:nvPr/>
        </p:nvSpPr>
        <p:spPr>
          <a:xfrm>
            <a:off x="4817533" y="672858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C25B5B"/>
                </a:solidFill>
              </a:rPr>
              <a:t>Ilość drzwi: 2, szerokość: 4</a:t>
            </a:r>
          </a:p>
        </p:txBody>
      </p:sp>
      <p:pic>
        <p:nvPicPr>
          <p:cNvPr id="3" name="two_blocks_mixed_doors2_w4">
            <a:hlinkClick r:id="" action="ppaction://media"/>
            <a:extLst>
              <a:ext uri="{FF2B5EF4-FFF2-40B4-BE49-F238E27FC236}">
                <a16:creationId xmlns:a16="http://schemas.microsoft.com/office/drawing/2014/main" id="{94373E33-3105-0B96-2517-14C66501A8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1950" y="1086887"/>
            <a:ext cx="8928100" cy="502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3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 txBox="1">
            <a:spLocks noGrp="1"/>
          </p:cNvSpPr>
          <p:nvPr>
            <p:ph type="title"/>
          </p:nvPr>
        </p:nvSpPr>
        <p:spPr>
          <a:xfrm>
            <a:off x="838200" y="72732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3300"/>
              <a:buFont typeface="Basic"/>
              <a:buNone/>
            </a:pPr>
            <a:r>
              <a:rPr lang="pl-PL" sz="5200"/>
              <a:t>Dziękujemy za uwagę!</a:t>
            </a:r>
            <a:endParaRPr sz="5200"/>
          </a:p>
        </p:txBody>
      </p:sp>
      <p:sp>
        <p:nvSpPr>
          <p:cNvPr id="217" name="Google Shape;217;p9"/>
          <p:cNvSpPr txBox="1"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 sz="2000" dirty="0"/>
              <a:t>Źródła</a:t>
            </a:r>
            <a:endParaRPr sz="1467" dirty="0"/>
          </a:p>
          <a:p>
            <a:pPr marL="237059" lvl="0" indent="-228593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rgbClr val="C25B5B"/>
              </a:buClr>
              <a:buSzPts val="1500"/>
              <a:buChar char="•"/>
            </a:pPr>
            <a:r>
              <a:rPr lang="pl-PL" sz="2000" dirty="0" err="1"/>
              <a:t>Liao</a:t>
            </a:r>
            <a:r>
              <a:rPr lang="pl-PL" sz="2000" dirty="0"/>
              <a:t>, </a:t>
            </a:r>
            <a:r>
              <a:rPr lang="pl-PL" sz="2000" dirty="0" err="1"/>
              <a:t>Guo</a:t>
            </a:r>
            <a:r>
              <a:rPr lang="pl-PL" sz="2000" dirty="0"/>
              <a:t>, </a:t>
            </a:r>
            <a:r>
              <a:rPr lang="pl-PL" sz="2000" dirty="0" err="1"/>
              <a:t>Zhu</a:t>
            </a:r>
            <a:r>
              <a:rPr lang="pl-PL" sz="2000" dirty="0"/>
              <a:t>, </a:t>
            </a:r>
            <a:r>
              <a:rPr lang="pl-PL" sz="2000" dirty="0" err="1"/>
              <a:t>Shang</a:t>
            </a:r>
            <a:r>
              <a:rPr lang="pl-PL" sz="2000" dirty="0"/>
              <a:t> - </a:t>
            </a:r>
            <a:r>
              <a:rPr lang="pl-PL" sz="2000" i="1" dirty="0" err="1"/>
              <a:t>Enhancing</a:t>
            </a:r>
            <a:r>
              <a:rPr lang="pl-PL" sz="2000" i="1" dirty="0"/>
              <a:t> </a:t>
            </a:r>
            <a:r>
              <a:rPr lang="pl-PL" sz="2000" i="1" dirty="0" err="1"/>
              <a:t>emergency</a:t>
            </a:r>
            <a:r>
              <a:rPr lang="pl-PL" sz="2000" i="1" dirty="0"/>
              <a:t> </a:t>
            </a:r>
            <a:r>
              <a:rPr lang="pl-PL" sz="2000" i="1" dirty="0" err="1"/>
              <a:t>pedestrian</a:t>
            </a:r>
            <a:r>
              <a:rPr lang="pl-PL" sz="2000" i="1" dirty="0"/>
              <a:t> </a:t>
            </a:r>
            <a:r>
              <a:rPr lang="pl-PL" sz="2000" i="1" dirty="0" err="1"/>
              <a:t>safety</a:t>
            </a:r>
            <a:r>
              <a:rPr lang="pl-PL" sz="2000" i="1" dirty="0"/>
              <a:t> </a:t>
            </a:r>
            <a:r>
              <a:rPr lang="pl-PL" sz="2000" i="1" dirty="0" err="1"/>
              <a:t>through</a:t>
            </a:r>
            <a:r>
              <a:rPr lang="pl-PL" sz="2000" i="1" dirty="0"/>
              <a:t> </a:t>
            </a:r>
            <a:r>
              <a:rPr lang="pl-PL" sz="2000" i="1" dirty="0" err="1"/>
              <a:t>flow</a:t>
            </a:r>
            <a:r>
              <a:rPr lang="pl-PL" sz="2000" i="1" dirty="0"/>
              <a:t> </a:t>
            </a:r>
            <a:r>
              <a:rPr lang="pl-PL" sz="2000" i="1" dirty="0" err="1"/>
              <a:t>rate</a:t>
            </a:r>
            <a:r>
              <a:rPr lang="pl-PL" sz="2000" i="1" dirty="0"/>
              <a:t> design: </a:t>
            </a:r>
            <a:r>
              <a:rPr lang="pl-PL" sz="2000" i="1" dirty="0" err="1"/>
              <a:t>Bayesian-Nash</a:t>
            </a:r>
            <a:r>
              <a:rPr lang="pl-PL" sz="2000" i="1" dirty="0"/>
              <a:t> </a:t>
            </a:r>
            <a:r>
              <a:rPr lang="pl-PL" sz="2000" i="1" dirty="0" err="1"/>
              <a:t>Equilibrium</a:t>
            </a:r>
            <a:r>
              <a:rPr lang="pl-PL" sz="2000" i="1" dirty="0"/>
              <a:t> in </a:t>
            </a:r>
            <a:r>
              <a:rPr lang="pl-PL" sz="2000" i="1" dirty="0" err="1"/>
              <a:t>multi</a:t>
            </a:r>
            <a:r>
              <a:rPr lang="pl-PL" sz="2000" i="1" dirty="0"/>
              <a:t>-agent system</a:t>
            </a:r>
            <a:r>
              <a:rPr lang="pl-PL" sz="2000" dirty="0"/>
              <a:t>, </a:t>
            </a:r>
            <a:br>
              <a:rPr lang="pl-PL" sz="2000" dirty="0"/>
            </a:br>
            <a:r>
              <a:rPr lang="pl-PL" sz="2000" dirty="0" err="1"/>
              <a:t>Computers</a:t>
            </a:r>
            <a:r>
              <a:rPr lang="pl-PL" sz="2000" dirty="0"/>
              <a:t> &amp; </a:t>
            </a:r>
            <a:r>
              <a:rPr lang="pl-PL" sz="2000" dirty="0" err="1"/>
              <a:t>Industrial</a:t>
            </a:r>
            <a:r>
              <a:rPr lang="pl-PL" sz="2000" dirty="0"/>
              <a:t> Engineering, Volume 137, 2019</a:t>
            </a:r>
            <a:endParaRPr sz="2000" dirty="0"/>
          </a:p>
          <a:p>
            <a:pPr marL="457200" lvl="0" indent="-355600" algn="l" rtl="0">
              <a:spcBef>
                <a:spcPts val="1067"/>
              </a:spcBef>
              <a:spcAft>
                <a:spcPts val="0"/>
              </a:spcAft>
              <a:buSzPts val="2000"/>
              <a:buChar char="•"/>
            </a:pPr>
            <a:r>
              <a:rPr lang="pl-PL" sz="2000" dirty="0" err="1"/>
              <a:t>Wang</a:t>
            </a:r>
            <a:r>
              <a:rPr lang="pl-PL" sz="2000" dirty="0"/>
              <a:t>, Y., Ge, J., &amp; Comber, A. (2023). </a:t>
            </a:r>
            <a:r>
              <a:rPr lang="pl-PL" sz="2000" dirty="0" err="1"/>
              <a:t>An</a:t>
            </a:r>
            <a:r>
              <a:rPr lang="pl-PL" sz="2000" dirty="0"/>
              <a:t> Agent-</a:t>
            </a:r>
            <a:r>
              <a:rPr lang="pl-PL" sz="2000" dirty="0" err="1"/>
              <a:t>Based</a:t>
            </a:r>
            <a:r>
              <a:rPr lang="pl-PL" sz="2000" dirty="0"/>
              <a:t> </a:t>
            </a:r>
            <a:r>
              <a:rPr lang="pl-PL" sz="2000" dirty="0" err="1"/>
              <a:t>Simulation</a:t>
            </a:r>
            <a:r>
              <a:rPr lang="pl-PL" sz="2000" dirty="0"/>
              <a:t> Model of </a:t>
            </a:r>
            <a:r>
              <a:rPr lang="pl-PL" sz="2000" dirty="0" err="1"/>
              <a:t>Pedestrian</a:t>
            </a:r>
            <a:r>
              <a:rPr lang="pl-PL" sz="2000" dirty="0"/>
              <a:t> </a:t>
            </a:r>
            <a:r>
              <a:rPr lang="pl-PL" sz="2000" dirty="0" err="1"/>
              <a:t>Evacuation</a:t>
            </a:r>
            <a:r>
              <a:rPr lang="pl-PL" sz="2000" dirty="0"/>
              <a:t> </a:t>
            </a:r>
            <a:r>
              <a:rPr lang="pl-PL" sz="2000" dirty="0" err="1"/>
              <a:t>based</a:t>
            </a:r>
            <a:r>
              <a:rPr lang="pl-PL" sz="2000" dirty="0"/>
              <a:t> on </a:t>
            </a:r>
            <a:r>
              <a:rPr lang="pl-PL" sz="2000" dirty="0" err="1"/>
              <a:t>Bayesian</a:t>
            </a:r>
            <a:r>
              <a:rPr lang="pl-PL" sz="2000" dirty="0"/>
              <a:t> </a:t>
            </a:r>
            <a:r>
              <a:rPr lang="pl-PL" sz="2000" dirty="0" err="1"/>
              <a:t>Nash</a:t>
            </a:r>
            <a:r>
              <a:rPr lang="pl-PL" sz="2000" dirty="0"/>
              <a:t> </a:t>
            </a:r>
            <a:r>
              <a:rPr lang="pl-PL" sz="2000" dirty="0" err="1"/>
              <a:t>Equilibrium</a:t>
            </a:r>
            <a:r>
              <a:rPr lang="pl-PL" sz="2000" dirty="0"/>
              <a:t>. </a:t>
            </a:r>
            <a:r>
              <a:rPr lang="pl-PL" sz="2000" dirty="0" err="1"/>
              <a:t>Journal</a:t>
            </a:r>
            <a:r>
              <a:rPr lang="pl-PL" sz="2000" dirty="0"/>
              <a:t> of </a:t>
            </a:r>
            <a:r>
              <a:rPr lang="pl-PL" sz="2000" dirty="0" err="1"/>
              <a:t>Artificial</a:t>
            </a:r>
            <a:r>
              <a:rPr lang="pl-PL" sz="2000" dirty="0"/>
              <a:t> </a:t>
            </a:r>
            <a:r>
              <a:rPr lang="pl-PL" sz="2000" dirty="0" err="1"/>
              <a:t>Societies</a:t>
            </a:r>
            <a:r>
              <a:rPr lang="pl-PL" sz="2000" dirty="0"/>
              <a:t> and </a:t>
            </a:r>
            <a:r>
              <a:rPr lang="pl-PL" sz="2000" dirty="0" err="1"/>
              <a:t>Social</a:t>
            </a:r>
            <a:r>
              <a:rPr lang="pl-PL" sz="2000" dirty="0"/>
              <a:t> </a:t>
            </a:r>
            <a:r>
              <a:rPr lang="pl-PL" sz="2000" dirty="0" err="1"/>
              <a:t>Simulation</a:t>
            </a:r>
            <a:r>
              <a:rPr lang="pl-PL" sz="2000" dirty="0"/>
              <a:t>, 26(3), 6.</a:t>
            </a:r>
            <a:endParaRPr sz="2000" dirty="0"/>
          </a:p>
          <a:p>
            <a:pPr marL="457200" lvl="0" indent="-355600" algn="l" rtl="0">
              <a:spcBef>
                <a:spcPts val="1067"/>
              </a:spcBef>
              <a:spcAft>
                <a:spcPts val="0"/>
              </a:spcAft>
              <a:buSzPts val="2000"/>
              <a:buChar char="•"/>
            </a:pPr>
            <a:r>
              <a:rPr lang="pl-PL" sz="2000" dirty="0" err="1"/>
              <a:t>Wang</a:t>
            </a:r>
            <a:r>
              <a:rPr lang="pl-PL" sz="2000" dirty="0"/>
              <a:t>, Y., Ge, J. and Comber, A. (</a:t>
            </a:r>
            <a:r>
              <a:rPr lang="pl-PL" sz="2000" dirty="0" err="1"/>
              <a:t>Accepted</a:t>
            </a:r>
            <a:r>
              <a:rPr lang="pl-PL" sz="2000" dirty="0"/>
              <a:t>: 2025) </a:t>
            </a:r>
            <a:r>
              <a:rPr lang="pl-PL" sz="2000" dirty="0" err="1"/>
              <a:t>Modelling</a:t>
            </a:r>
            <a:r>
              <a:rPr lang="pl-PL" sz="2000" dirty="0"/>
              <a:t> </a:t>
            </a:r>
            <a:r>
              <a:rPr lang="pl-PL" sz="2000" dirty="0" err="1"/>
              <a:t>emergent</a:t>
            </a:r>
            <a:r>
              <a:rPr lang="pl-PL" sz="2000" dirty="0"/>
              <a:t> </a:t>
            </a:r>
            <a:r>
              <a:rPr lang="pl-PL" sz="2000" dirty="0" err="1"/>
              <a:t>pedestrian</a:t>
            </a:r>
            <a:r>
              <a:rPr lang="pl-PL" sz="2000" dirty="0"/>
              <a:t> </a:t>
            </a:r>
            <a:r>
              <a:rPr lang="pl-PL" sz="2000" dirty="0" err="1"/>
              <a:t>evacuation</a:t>
            </a:r>
            <a:r>
              <a:rPr lang="pl-PL" sz="2000" dirty="0"/>
              <a:t> </a:t>
            </a:r>
            <a:r>
              <a:rPr lang="pl-PL" sz="2000" dirty="0" err="1"/>
              <a:t>behaviors</a:t>
            </a:r>
            <a:r>
              <a:rPr lang="pl-PL" sz="2000" dirty="0"/>
              <a:t> from </a:t>
            </a:r>
            <a:r>
              <a:rPr lang="pl-PL" sz="2000" dirty="0" err="1"/>
              <a:t>intelligent</a:t>
            </a:r>
            <a:r>
              <a:rPr lang="pl-PL" sz="2000" dirty="0"/>
              <a:t>, </a:t>
            </a:r>
            <a:r>
              <a:rPr lang="pl-PL" sz="2000" dirty="0" err="1"/>
              <a:t>game-playing</a:t>
            </a:r>
            <a:r>
              <a:rPr lang="pl-PL" sz="2000" dirty="0"/>
              <a:t> </a:t>
            </a:r>
            <a:r>
              <a:rPr lang="pl-PL" sz="2000" dirty="0" err="1"/>
              <a:t>agents</a:t>
            </a:r>
            <a:r>
              <a:rPr lang="pl-PL" sz="2000" dirty="0"/>
              <a:t>. </a:t>
            </a:r>
            <a:r>
              <a:rPr lang="pl-PL" sz="2000" dirty="0" err="1"/>
              <a:t>Journal</a:t>
            </a:r>
            <a:r>
              <a:rPr lang="pl-PL" sz="2000" dirty="0"/>
              <a:t> of </a:t>
            </a:r>
            <a:r>
              <a:rPr lang="pl-PL" sz="2000" dirty="0" err="1"/>
              <a:t>Computational</a:t>
            </a:r>
            <a:r>
              <a:rPr lang="pl-PL" sz="2000" dirty="0"/>
              <a:t> </a:t>
            </a:r>
            <a:r>
              <a:rPr lang="pl-PL" sz="2000" dirty="0" err="1"/>
              <a:t>Social</a:t>
            </a:r>
            <a:r>
              <a:rPr lang="pl-PL" sz="2000" dirty="0"/>
              <a:t> Science. ISSN 2432-2717 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58800e935_1_13"/>
          <p:cNvSpPr txBox="1">
            <a:spLocks noGrp="1"/>
          </p:cNvSpPr>
          <p:nvPr>
            <p:ph type="title"/>
          </p:nvPr>
        </p:nvSpPr>
        <p:spPr>
          <a:xfrm>
            <a:off x="838200" y="72732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1800"/>
              <a:buNone/>
            </a:pPr>
            <a:r>
              <a:rPr lang="pl-PL" dirty="0"/>
              <a:t>Przypomnienie i rozszerzenie modelu</a:t>
            </a:r>
            <a:endParaRPr dirty="0"/>
          </a:p>
        </p:txBody>
      </p:sp>
      <p:pic>
        <p:nvPicPr>
          <p:cNvPr id="114" name="Google Shape;114;g3558800e935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650" y="2053025"/>
            <a:ext cx="6988699" cy="37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3558800e935_1_13"/>
          <p:cNvSpPr/>
          <p:nvPr/>
        </p:nvSpPr>
        <p:spPr>
          <a:xfrm>
            <a:off x="5680350" y="4943550"/>
            <a:ext cx="831300" cy="774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6" name="Google Shape;116;g3558800e935_1_13"/>
          <p:cNvSpPr/>
          <p:nvPr/>
        </p:nvSpPr>
        <p:spPr>
          <a:xfrm>
            <a:off x="5680350" y="4019075"/>
            <a:ext cx="831300" cy="774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7" name="Google Shape;117;g3558800e935_1_13"/>
          <p:cNvSpPr/>
          <p:nvPr/>
        </p:nvSpPr>
        <p:spPr>
          <a:xfrm>
            <a:off x="5680350" y="3110988"/>
            <a:ext cx="831300" cy="774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58800e935_1_24"/>
          <p:cNvSpPr txBox="1">
            <a:spLocks noGrp="1"/>
          </p:cNvSpPr>
          <p:nvPr>
            <p:ph type="title"/>
          </p:nvPr>
        </p:nvSpPr>
        <p:spPr>
          <a:xfrm>
            <a:off x="838200" y="72732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1620"/>
              <a:buNone/>
            </a:pPr>
            <a:r>
              <a:rPr lang="pl-PL" sz="4160" dirty="0"/>
              <a:t>Jak przyznawać punkty użyteczności za ruch?</a:t>
            </a:r>
            <a:endParaRPr sz="4160" dirty="0"/>
          </a:p>
        </p:txBody>
      </p:sp>
      <p:pic>
        <p:nvPicPr>
          <p:cNvPr id="123" name="Google Shape;123;g3558800e935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650" y="2053025"/>
            <a:ext cx="6988699" cy="37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3558800e935_1_24"/>
          <p:cNvSpPr/>
          <p:nvPr/>
        </p:nvSpPr>
        <p:spPr>
          <a:xfrm>
            <a:off x="5680350" y="4943550"/>
            <a:ext cx="831300" cy="774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5" name="Google Shape;125;g3558800e935_1_24"/>
          <p:cNvSpPr/>
          <p:nvPr/>
        </p:nvSpPr>
        <p:spPr>
          <a:xfrm>
            <a:off x="5680350" y="4019075"/>
            <a:ext cx="831300" cy="774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26" name="Google Shape;126;g3558800e935_1_24"/>
          <p:cNvCxnSpPr/>
          <p:nvPr/>
        </p:nvCxnSpPr>
        <p:spPr>
          <a:xfrm>
            <a:off x="3312500" y="3545500"/>
            <a:ext cx="57999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7" name="Google Shape;127;g3558800e935_1_24"/>
          <p:cNvSpPr/>
          <p:nvPr/>
        </p:nvSpPr>
        <p:spPr>
          <a:xfrm>
            <a:off x="5680350" y="3110988"/>
            <a:ext cx="831300" cy="774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28" name="Google Shape;128;g3558800e935_1_24"/>
          <p:cNvCxnSpPr/>
          <p:nvPr/>
        </p:nvCxnSpPr>
        <p:spPr>
          <a:xfrm rot="10800000" flipH="1">
            <a:off x="3274700" y="2600800"/>
            <a:ext cx="2796000" cy="963600"/>
          </a:xfrm>
          <a:prstGeom prst="straightConnector1">
            <a:avLst/>
          </a:prstGeom>
          <a:noFill/>
          <a:ln w="76200" cap="flat" cmpd="sng">
            <a:solidFill>
              <a:srgbClr val="00FF0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Google Shape;129;g3558800e935_1_24"/>
          <p:cNvCxnSpPr/>
          <p:nvPr/>
        </p:nvCxnSpPr>
        <p:spPr>
          <a:xfrm>
            <a:off x="6089700" y="2600875"/>
            <a:ext cx="2947500" cy="0"/>
          </a:xfrm>
          <a:prstGeom prst="straightConnector1">
            <a:avLst/>
          </a:prstGeom>
          <a:noFill/>
          <a:ln w="76200" cap="flat" cmpd="sng">
            <a:solidFill>
              <a:srgbClr val="00FF0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1800"/>
              <a:buNone/>
            </a:pPr>
            <a:r>
              <a:rPr lang="pl-PL" dirty="0"/>
              <a:t>Algorytm Dijkstry</a:t>
            </a:r>
            <a:endParaRPr dirty="0"/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6039" y="2061353"/>
            <a:ext cx="4319012" cy="382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2889" y="2052886"/>
            <a:ext cx="4277091" cy="3822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5B5B"/>
              </a:buClr>
              <a:buSzPts val="1800"/>
              <a:buNone/>
            </a:pPr>
            <a:r>
              <a:rPr lang="pl-PL" dirty="0"/>
              <a:t>Jak wykorzystać algorytm Dijkstry?</a:t>
            </a:r>
            <a:endParaRPr dirty="0"/>
          </a:p>
        </p:txBody>
      </p:sp>
      <p:pic>
        <p:nvPicPr>
          <p:cNvPr id="170" name="Google Shape;170;p8"/>
          <p:cNvPicPr preferRelativeResize="0"/>
          <p:nvPr/>
        </p:nvPicPr>
        <p:blipFill rotWithShape="1">
          <a:blip r:embed="rId3">
            <a:alphaModFix/>
          </a:blip>
          <a:srcRect l="12691" t="54029" r="25488" b="11006"/>
          <a:stretch/>
        </p:blipFill>
        <p:spPr>
          <a:xfrm>
            <a:off x="2411950" y="2016725"/>
            <a:ext cx="7368100" cy="41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D97BDB-6182-1BAA-8E21-D7B82ECC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Porównanie BNE i RF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87A136A-EBB3-1F67-8E56-59926814D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2392"/>
            <a:ext cx="5010929" cy="3808306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45810A9-5DB4-9E53-DAD4-0F94FF3DA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73" y="2332392"/>
            <a:ext cx="5010929" cy="3808306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699FF8DA-C479-E87B-5034-DE04FCB855A5}"/>
              </a:ext>
            </a:extLst>
          </p:cNvPr>
          <p:cNvSpPr txBox="1"/>
          <p:nvPr/>
        </p:nvSpPr>
        <p:spPr>
          <a:xfrm>
            <a:off x="2599267" y="1993838"/>
            <a:ext cx="1871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C25B5B"/>
                </a:solidFill>
              </a:rPr>
              <a:t>Map_type</a:t>
            </a:r>
            <a:r>
              <a:rPr lang="pl-PL" sz="1600" dirty="0">
                <a:solidFill>
                  <a:srgbClr val="C25B5B"/>
                </a:solidFill>
              </a:rPr>
              <a:t>: </a:t>
            </a:r>
            <a:r>
              <a:rPr lang="pl-PL" sz="1600" dirty="0" err="1">
                <a:solidFill>
                  <a:srgbClr val="C25B5B"/>
                </a:solidFill>
              </a:rPr>
              <a:t>empty</a:t>
            </a:r>
            <a:endParaRPr lang="pl-PL" sz="1600" dirty="0">
              <a:solidFill>
                <a:srgbClr val="C25B5B"/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4FBC881E-2E40-E555-D327-DBF7EAE9DBFD}"/>
              </a:ext>
            </a:extLst>
          </p:cNvPr>
          <p:cNvSpPr txBox="1"/>
          <p:nvPr/>
        </p:nvSpPr>
        <p:spPr>
          <a:xfrm>
            <a:off x="7814734" y="1993838"/>
            <a:ext cx="226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C25B5B"/>
                </a:solidFill>
              </a:rPr>
              <a:t>Map_type</a:t>
            </a:r>
            <a:r>
              <a:rPr lang="pl-PL" sz="1600" dirty="0">
                <a:solidFill>
                  <a:srgbClr val="C25B5B"/>
                </a:solidFill>
              </a:rPr>
              <a:t>: </a:t>
            </a:r>
            <a:r>
              <a:rPr lang="pl-PL" sz="1600" dirty="0" err="1">
                <a:solidFill>
                  <a:srgbClr val="C25B5B"/>
                </a:solidFill>
              </a:rPr>
              <a:t>two_blocks</a:t>
            </a:r>
            <a:endParaRPr lang="pl-PL" sz="1600" dirty="0">
              <a:solidFill>
                <a:srgbClr val="C25B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95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DA14B-8B9B-5807-A706-94BE303F0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1138E2-4AFA-4968-8A37-E1A11C83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Porównanie BNE i RF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6CFB517A-FB7C-884B-A615-5E6252A8C093}"/>
              </a:ext>
            </a:extLst>
          </p:cNvPr>
          <p:cNvSpPr txBox="1"/>
          <p:nvPr/>
        </p:nvSpPr>
        <p:spPr>
          <a:xfrm>
            <a:off x="2599267" y="1993838"/>
            <a:ext cx="1871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C25B5B"/>
                </a:solidFill>
              </a:rPr>
              <a:t>Map_type</a:t>
            </a:r>
            <a:r>
              <a:rPr lang="pl-PL" sz="1600" dirty="0">
                <a:solidFill>
                  <a:srgbClr val="C25B5B"/>
                </a:solidFill>
              </a:rPr>
              <a:t>: </a:t>
            </a:r>
            <a:r>
              <a:rPr lang="pl-PL" sz="1600" dirty="0" err="1">
                <a:solidFill>
                  <a:srgbClr val="C25B5B"/>
                </a:solidFill>
              </a:rPr>
              <a:t>empty</a:t>
            </a:r>
            <a:endParaRPr lang="pl-PL" sz="1600" dirty="0">
              <a:solidFill>
                <a:srgbClr val="C25B5B"/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6F5874E-4023-129C-AA1E-CB580F6174F7}"/>
              </a:ext>
            </a:extLst>
          </p:cNvPr>
          <p:cNvSpPr txBox="1"/>
          <p:nvPr/>
        </p:nvSpPr>
        <p:spPr>
          <a:xfrm>
            <a:off x="7814734" y="1993838"/>
            <a:ext cx="226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C25B5B"/>
                </a:solidFill>
              </a:rPr>
              <a:t>Map_type</a:t>
            </a:r>
            <a:r>
              <a:rPr lang="pl-PL" sz="1600" dirty="0">
                <a:solidFill>
                  <a:srgbClr val="C25B5B"/>
                </a:solidFill>
              </a:rPr>
              <a:t>: </a:t>
            </a:r>
            <a:r>
              <a:rPr lang="pl-PL" sz="1600" dirty="0" err="1">
                <a:solidFill>
                  <a:srgbClr val="C25B5B"/>
                </a:solidFill>
              </a:rPr>
              <a:t>two_blocks</a:t>
            </a:r>
            <a:endParaRPr lang="pl-PL" sz="1600" dirty="0">
              <a:solidFill>
                <a:srgbClr val="C25B5B"/>
              </a:solidFill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3920180-E182-DC1A-0F66-61F1B7895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96" y="2332392"/>
            <a:ext cx="4791632" cy="380830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689FD28D-D055-6A13-6BDD-D95FE4AD9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72" y="2381061"/>
            <a:ext cx="4791632" cy="374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5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2CE2C8-E373-D2DF-A5FD-2B2BA032D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Jak ilość i szerokość drzwi wpływają na ewakuację?</a:t>
            </a:r>
          </a:p>
        </p:txBody>
      </p:sp>
    </p:spTree>
    <p:extLst>
      <p:ext uri="{BB962C8B-B14F-4D97-AF65-F5344CB8AC3E}">
        <p14:creationId xmlns:p14="http://schemas.microsoft.com/office/powerpoint/2010/main" val="2821265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7D683C8-C78E-CD18-9007-963736A2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050429"/>
          </a:xfrm>
        </p:spPr>
        <p:txBody>
          <a:bodyPr>
            <a:normAutofit/>
          </a:bodyPr>
          <a:lstStyle/>
          <a:p>
            <a:r>
              <a:rPr lang="pl-PL" sz="3600" dirty="0"/>
              <a:t>Jak wpływa ilość drzwi na czas ewakuacji?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61528DC-8DC7-DFC2-AB66-FA42DC70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7" y="1777752"/>
            <a:ext cx="54959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26824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Custom 42">
      <a:dk1>
        <a:srgbClr val="000000"/>
      </a:dk1>
      <a:lt1>
        <a:srgbClr val="FFFFFF"/>
      </a:lt1>
      <a:dk2>
        <a:srgbClr val="642626"/>
      </a:dk2>
      <a:lt2>
        <a:srgbClr val="F3F0E9"/>
      </a:lt2>
      <a:accent1>
        <a:srgbClr val="556D6F"/>
      </a:accent1>
      <a:accent2>
        <a:srgbClr val="C05050"/>
      </a:accent2>
      <a:accent3>
        <a:srgbClr val="BF873A"/>
      </a:accent3>
      <a:accent4>
        <a:srgbClr val="D8897E"/>
      </a:accent4>
      <a:accent5>
        <a:srgbClr val="A4976B"/>
      </a:accent5>
      <a:accent6>
        <a:srgbClr val="D49D8C"/>
      </a:accent6>
      <a:hlink>
        <a:srgbClr val="D13D6E"/>
      </a:hlink>
      <a:folHlink>
        <a:srgbClr val="6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Office PowerPoint</Application>
  <PresentationFormat>Panoramiczny</PresentationFormat>
  <Paragraphs>29</Paragraphs>
  <Slides>18</Slides>
  <Notes>6</Notes>
  <HiddenSlides>0</HiddenSlides>
  <MMClips>6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2" baseType="lpstr">
      <vt:lpstr>Basic</vt:lpstr>
      <vt:lpstr>Arial</vt:lpstr>
      <vt:lpstr>Avenir</vt:lpstr>
      <vt:lpstr>ArchVTI</vt:lpstr>
      <vt:lpstr>Modelowanie ruchu pieszych podczas ewakuacji  </vt:lpstr>
      <vt:lpstr>Przypomnienie i rozszerzenie modelu</vt:lpstr>
      <vt:lpstr>Jak przyznawać punkty użyteczności za ruch?</vt:lpstr>
      <vt:lpstr>Algorytm Dijkstry</vt:lpstr>
      <vt:lpstr>Jak wykorzystać algorytm Dijkstry?</vt:lpstr>
      <vt:lpstr>Porównanie BNE i RF</vt:lpstr>
      <vt:lpstr>Porównanie BNE i RF</vt:lpstr>
      <vt:lpstr>Jak ilość i szerokość drzwi wpływają na ewakuację?</vt:lpstr>
      <vt:lpstr>Jak wpływa ilość drzwi na czas ewakuacji?</vt:lpstr>
      <vt:lpstr>Prezentacja programu PowerPoint</vt:lpstr>
      <vt:lpstr>Prezentacja programu PowerPoint</vt:lpstr>
      <vt:lpstr>Jak wpływa szerokość drzwi na czas ewakuacji?</vt:lpstr>
      <vt:lpstr>Prezentacja programu PowerPoint</vt:lpstr>
      <vt:lpstr>Prezentacja programu PowerPoint</vt:lpstr>
      <vt:lpstr>Jak wpływa szerokość drzwi na czas ewakuacji?</vt:lpstr>
      <vt:lpstr>Prezentacja programu PowerPoint</vt:lpstr>
      <vt:lpstr>Prezentacja programu PowerPoint</vt:lpstr>
      <vt:lpstr>Dziękujemy za uwagę!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Ania Dworak</dc:creator>
  <cp:lastModifiedBy>Anna Dworak (276006)</cp:lastModifiedBy>
  <cp:revision>1</cp:revision>
  <dcterms:modified xsi:type="dcterms:W3CDTF">2025-05-20T14:39:17Z</dcterms:modified>
</cp:coreProperties>
</file>